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21" r:id="rId3"/>
    <p:sldId id="282" r:id="rId4"/>
    <p:sldId id="312" r:id="rId5"/>
    <p:sldId id="311" r:id="rId6"/>
    <p:sldId id="313" r:id="rId7"/>
    <p:sldId id="263" r:id="rId8"/>
    <p:sldId id="326" r:id="rId9"/>
    <p:sldId id="324" r:id="rId10"/>
    <p:sldId id="325" r:id="rId11"/>
    <p:sldId id="274" r:id="rId12"/>
    <p:sldId id="327" r:id="rId13"/>
    <p:sldId id="323" r:id="rId14"/>
    <p:sldId id="322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267" r:id="rId24"/>
    <p:sldId id="271" r:id="rId25"/>
    <p:sldId id="268" r:id="rId26"/>
    <p:sldId id="269" r:id="rId27"/>
    <p:sldId id="277" r:id="rId28"/>
    <p:sldId id="276" r:id="rId29"/>
    <p:sldId id="314" r:id="rId30"/>
    <p:sldId id="315" r:id="rId31"/>
    <p:sldId id="283" r:id="rId32"/>
    <p:sldId id="284" r:id="rId33"/>
    <p:sldId id="285" r:id="rId34"/>
    <p:sldId id="286" r:id="rId35"/>
    <p:sldId id="288" r:id="rId36"/>
    <p:sldId id="290" r:id="rId37"/>
    <p:sldId id="291" r:id="rId38"/>
    <p:sldId id="339" r:id="rId39"/>
    <p:sldId id="337" r:id="rId40"/>
    <p:sldId id="340" r:id="rId41"/>
    <p:sldId id="341" r:id="rId42"/>
    <p:sldId id="342" r:id="rId43"/>
    <p:sldId id="343" r:id="rId44"/>
    <p:sldId id="344" r:id="rId45"/>
    <p:sldId id="345" r:id="rId46"/>
    <p:sldId id="351" r:id="rId47"/>
    <p:sldId id="346" r:id="rId48"/>
    <p:sldId id="347" r:id="rId49"/>
    <p:sldId id="348" r:id="rId50"/>
    <p:sldId id="349" r:id="rId51"/>
    <p:sldId id="350" r:id="rId52"/>
    <p:sldId id="316" r:id="rId53"/>
    <p:sldId id="317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352" r:id="rId62"/>
    <p:sldId id="299" r:id="rId63"/>
    <p:sldId id="300" r:id="rId64"/>
    <p:sldId id="301" r:id="rId65"/>
    <p:sldId id="302" r:id="rId66"/>
    <p:sldId id="303" r:id="rId67"/>
    <p:sldId id="304" r:id="rId68"/>
    <p:sldId id="318" r:id="rId69"/>
    <p:sldId id="319" r:id="rId70"/>
    <p:sldId id="309" r:id="rId71"/>
    <p:sldId id="310" r:id="rId72"/>
    <p:sldId id="305" r:id="rId73"/>
    <p:sldId id="320" r:id="rId74"/>
    <p:sldId id="308" r:id="rId75"/>
    <p:sldId id="270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96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7B30A-69E7-324A-93FE-AB9B30DCDF53}" type="datetimeFigureOut">
              <a:rPr lang="en-US" smtClean="0"/>
              <a:t>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93332-C888-0C43-A74D-C2361B6D7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1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39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40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41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31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49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50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51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59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60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61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72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8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4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34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6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1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4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6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2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2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7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311F-9812-6F43-B2D7-2EEC7F8A98BD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41A14-D9A2-4E40-AD96-9C1583944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tanford.edu/~stepp/cppdoc/Vector-class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62" y="0"/>
            <a:ext cx="1143000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Vectors and Grids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 smtClean="0"/>
              <a:t>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2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9, </a:t>
            </a:r>
            <a:r>
              <a:rPr lang="en-US" sz="3200" dirty="0" smtClean="0"/>
              <a:t>2015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084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08 at 1.31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5"/>
          <a:stretch/>
        </p:blipFill>
        <p:spPr>
          <a:xfrm>
            <a:off x="554054" y="1905394"/>
            <a:ext cx="7979313" cy="355324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120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08 at 1.31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5"/>
          <a:stretch/>
        </p:blipFill>
        <p:spPr>
          <a:xfrm>
            <a:off x="554054" y="1905394"/>
            <a:ext cx="7979313" cy="355324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57007" y="2800842"/>
            <a:ext cx="1527216" cy="423291"/>
          </a:xfrm>
          <a:prstGeom prst="roundRect">
            <a:avLst/>
          </a:prstGeom>
          <a:solidFill>
            <a:srgbClr val="D99694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20453" y="2514090"/>
            <a:ext cx="317782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Useful Stanford Library function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7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08 at 1.31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5"/>
          <a:stretch/>
        </p:blipFill>
        <p:spPr>
          <a:xfrm>
            <a:off x="554054" y="1905394"/>
            <a:ext cx="7979313" cy="355324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5872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38111" y="1171223"/>
            <a:ext cx="5785556" cy="4868333"/>
          </a:xfrm>
          <a:prstGeom prst="roundRect">
            <a:avLst>
              <a:gd name="adj" fmla="val 47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62665" y="2532503"/>
            <a:ext cx="52352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ndale Mono"/>
                <a:cs typeface="Andale Mono"/>
              </a:rPr>
              <a:t>6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Welcome </a:t>
            </a:r>
            <a:r>
              <a:rPr lang="en-US" sz="2000" b="1" dirty="0">
                <a:latin typeface="Andale Mono"/>
                <a:cs typeface="Andale Mono"/>
              </a:rPr>
              <a:t>to the CS106B game show</a:t>
            </a:r>
            <a:r>
              <a:rPr lang="en-US" sz="2000" b="1" dirty="0" smtClean="0">
                <a:latin typeface="Andale Mono"/>
                <a:cs typeface="Andale Mono"/>
              </a:rPr>
              <a:t>!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You </a:t>
            </a:r>
            <a:r>
              <a:rPr lang="en-US" sz="2000" b="1" dirty="0">
                <a:latin typeface="Andale Mono"/>
                <a:cs typeface="Andale Mono"/>
              </a:rPr>
              <a:t>stand </a:t>
            </a:r>
            <a:r>
              <a:rPr lang="en-US" sz="2000" b="1" dirty="0" err="1">
                <a:latin typeface="Andale Mono"/>
                <a:cs typeface="Andale Mono"/>
              </a:rPr>
              <a:t>infront</a:t>
            </a:r>
            <a:r>
              <a:rPr lang="en-US" sz="2000" b="1" dirty="0">
                <a:latin typeface="Andale Mono"/>
                <a:cs typeface="Andale Mono"/>
              </a:rPr>
              <a:t> of three </a:t>
            </a:r>
            <a:r>
              <a:rPr lang="en-US" sz="2000" b="1" dirty="0" smtClean="0">
                <a:latin typeface="Andale Mono"/>
                <a:cs typeface="Andale Mono"/>
              </a:rPr>
              <a:t>doors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and </a:t>
            </a:r>
            <a:r>
              <a:rPr lang="en-US" sz="2000" b="1" dirty="0">
                <a:latin typeface="Andale Mono"/>
                <a:cs typeface="Andale Mono"/>
              </a:rPr>
              <a:t>behind each door is a special prize</a:t>
            </a:r>
            <a:r>
              <a:rPr lang="en-US" sz="2000" b="1" dirty="0" smtClean="0">
                <a:latin typeface="Andale Mono"/>
                <a:cs typeface="Andale Mono"/>
              </a:rPr>
              <a:t>.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Will </a:t>
            </a:r>
            <a:r>
              <a:rPr lang="en-US" sz="2000" b="1" dirty="0">
                <a:latin typeface="Andale Mono"/>
                <a:cs typeface="Andale Mono"/>
              </a:rPr>
              <a:t>you be brave</a:t>
            </a:r>
            <a:r>
              <a:rPr lang="en-US" sz="2000" b="1" dirty="0" smtClean="0">
                <a:latin typeface="Andale Mono"/>
                <a:cs typeface="Andale Mono"/>
              </a:rPr>
              <a:t>?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Will </a:t>
            </a:r>
            <a:r>
              <a:rPr lang="en-US" sz="2000" b="1" dirty="0">
                <a:latin typeface="Andale Mono"/>
                <a:cs typeface="Andale Mono"/>
              </a:rPr>
              <a:t>you be wise</a:t>
            </a:r>
            <a:r>
              <a:rPr lang="en-US" sz="2000" b="1" dirty="0" smtClean="0">
                <a:latin typeface="Andale Mono"/>
                <a:cs typeface="Andale Mono"/>
              </a:rPr>
              <a:t>?</a:t>
            </a:r>
          </a:p>
          <a:p>
            <a:r>
              <a:rPr lang="en-US" sz="2000" b="1" dirty="0" smtClean="0">
                <a:latin typeface="Andale Mono"/>
                <a:cs typeface="Andale Mono"/>
              </a:rPr>
              <a:t>Step </a:t>
            </a:r>
            <a:r>
              <a:rPr lang="en-US" sz="2000" b="1" dirty="0">
                <a:latin typeface="Andale Mono"/>
                <a:cs typeface="Andale Mono"/>
              </a:rPr>
              <a:t>right up and try your luck.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63889" y="2102553"/>
            <a:ext cx="52070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2667" y="1340556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ndale Mono"/>
                <a:cs typeface="Andale Mono"/>
              </a:rPr>
              <a:t>w</a:t>
            </a:r>
            <a:r>
              <a:rPr lang="en-US" sz="2400" b="1" dirty="0" err="1" smtClean="0">
                <a:latin typeface="Andale Mono"/>
                <a:cs typeface="Andale Mono"/>
              </a:rPr>
              <a:t>elcome.txt</a:t>
            </a:r>
            <a:endParaRPr lang="en-US" sz="2400" b="1" dirty="0">
              <a:latin typeface="Andale Mono"/>
              <a:cs typeface="Andale Mono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Welcome Message in a File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262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7728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1622778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12000" y="1439334"/>
            <a:ext cx="164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Creates a file</a:t>
            </a:r>
          </a:p>
          <a:p>
            <a:r>
              <a:rPr lang="en-US" dirty="0"/>
              <a:t>s</a:t>
            </a:r>
            <a:r>
              <a:rPr lang="en-US" dirty="0" smtClean="0"/>
              <a:t>tream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1947331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89" y="1749778"/>
            <a:ext cx="1538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Opens the file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welcome.txt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14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2779880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89" y="2709327"/>
            <a:ext cx="173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Declares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3062100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90" y="2737549"/>
            <a:ext cx="180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Puts the next line in the file into the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0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3344320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90" y="3090324"/>
            <a:ext cx="180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Interprets the first line as an </a:t>
            </a:r>
            <a:r>
              <a:rPr lang="en-US" dirty="0" err="1" smtClean="0"/>
              <a:t>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8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4047" y="1014982"/>
            <a:ext cx="176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Honor code!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2384047" y="2210622"/>
            <a:ext cx="5277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Life </a:t>
            </a:r>
            <a:r>
              <a:rPr lang="en-US" sz="2400" dirty="0" smtClean="0"/>
              <a:t>YEAH session will </a:t>
            </a:r>
            <a:r>
              <a:rPr lang="en-US" sz="2400" dirty="0"/>
              <a:t>be Monday 5-6pm in </a:t>
            </a:r>
            <a:r>
              <a:rPr lang="en-US" sz="2400" dirty="0" err="1"/>
              <a:t>BishopAud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84047" y="5230441"/>
            <a:ext cx="343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Section sign ups are open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84047" y="4577922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LaIR</a:t>
            </a:r>
            <a:r>
              <a:rPr lang="en-US" sz="2400" dirty="0" smtClean="0"/>
              <a:t> opens on Sunday</a:t>
            </a:r>
            <a:endParaRPr lang="en-US" sz="2400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Announcements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84047" y="2999722"/>
            <a:ext cx="5277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Megan Special OH on Monday 10-11am in Gates 104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84047" y="3788822"/>
            <a:ext cx="52775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Chris Special OH today 2:30-3:30pm in Gates 193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384047" y="1790854"/>
            <a:ext cx="527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Help Calendar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552222" y="973667"/>
            <a:ext cx="747888" cy="719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563511" y="1775178"/>
            <a:ext cx="747888" cy="719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634066" y="5119512"/>
            <a:ext cx="747888" cy="7196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09447" y="6003730"/>
            <a:ext cx="409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Corresponding Handout Today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634066" y="5892801"/>
            <a:ext cx="747888" cy="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7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4205098"/>
            <a:ext cx="6124222" cy="296333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90" y="3993436"/>
            <a:ext cx="180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 </a:t>
            </a:r>
            <a:r>
              <a:rPr lang="en-US" dirty="0" err="1" smtClean="0"/>
              <a:t>numLines</a:t>
            </a:r>
            <a:r>
              <a:rPr lang="en-US" dirty="0" smtClean="0"/>
              <a:t>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5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6778" y="4501429"/>
            <a:ext cx="6124222" cy="846682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97890" y="4360327"/>
            <a:ext cx="1806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time read another line from the file and </a:t>
            </a:r>
            <a:r>
              <a:rPr lang="en-US" dirty="0" err="1" smtClean="0"/>
              <a:t>cout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4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2.4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" y="1354666"/>
            <a:ext cx="6151621" cy="462844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5357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1.3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1" y="1517652"/>
            <a:ext cx="6958965" cy="400378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Another 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5137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08 at 1.35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73" y="941808"/>
            <a:ext cx="5855875" cy="5561181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CS106B Game 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388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1.3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47" y="1365455"/>
            <a:ext cx="7371941" cy="45749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362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28" y="488302"/>
            <a:ext cx="5666991" cy="636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393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1.3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47" y="1365455"/>
            <a:ext cx="7371941" cy="45749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3340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8 at 1.3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47" y="1365455"/>
            <a:ext cx="7371941" cy="45749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 rot="20258474">
            <a:off x="6420641" y="1844271"/>
            <a:ext cx="2647249" cy="923330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Integer divided by an integer results in an integer… which is floored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258474">
            <a:off x="6420642" y="3292283"/>
            <a:ext cx="2647249" cy="646331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Not passed by reference. Changes don’t persist.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0258474">
            <a:off x="6473326" y="4686460"/>
            <a:ext cx="2647249" cy="646331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Pineapples are delicious and healthy.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2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" y="466985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6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7128" y="1827701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Course</a:t>
            </a:r>
            <a:r>
              <a:rPr lang="en-US" sz="4600" dirty="0" smtClean="0">
                <a:latin typeface="Century Gothic"/>
                <a:cs typeface="Century Gothic"/>
              </a:rPr>
              <a:t> </a:t>
            </a:r>
            <a:r>
              <a:rPr lang="en-US" sz="4600" b="1" dirty="0" smtClean="0">
                <a:latin typeface="Century Gothic"/>
                <a:cs typeface="Century Gothic"/>
              </a:rPr>
              <a:t>Syllabus</a:t>
            </a:r>
            <a:endParaRPr lang="en-US" sz="4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1760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6005" y="431505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06" y="1524000"/>
            <a:ext cx="5969794" cy="494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 Lecture 1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0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742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65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84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5281" y="1066800"/>
            <a:ext cx="819912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is it?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ArrayList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en-US" sz="2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 of elements that can grow and shrink. Each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element has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place (or index) in the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list.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Advanced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array.</a:t>
            </a:r>
          </a:p>
          <a:p>
            <a:pPr marL="228600"/>
            <a:endParaRPr lang="en-US" sz="3200" dirty="0" smtClean="0"/>
          </a:p>
          <a:p>
            <a:pPr marL="228600" indent="-228600"/>
            <a:r>
              <a:rPr lang="en-US" sz="3000" dirty="0" smtClean="0"/>
              <a:t>Important </a:t>
            </a:r>
            <a:r>
              <a:rPr lang="en-US" sz="3000" dirty="0"/>
              <a:t>Details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Constructor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creates an empty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list.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Indexed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Bounds checks.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Knows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its size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000" dirty="0" smtClean="0"/>
              <a:t>Why not use arrays?</a:t>
            </a:r>
            <a:endParaRPr lang="en-US" sz="3000" dirty="0"/>
          </a:p>
          <a:p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Vector&lt;type&gt;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040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2011501"/>
            <a:ext cx="632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urier New" pitchFamily="49" charset="0"/>
                <a:cs typeface="Courier New" pitchFamily="49" charset="0"/>
              </a:rPr>
              <a:t>Vector&lt;</a:t>
            </a:r>
            <a:r>
              <a:rPr lang="en-US" sz="3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vec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ctr"/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3200" dirty="0">
                <a:latin typeface="+mj-lt"/>
                <a:cs typeface="Courier New" pitchFamily="49" charset="0"/>
              </a:rPr>
              <a:t>o</a:t>
            </a:r>
            <a:r>
              <a:rPr lang="en-US" sz="3200" dirty="0" smtClean="0">
                <a:latin typeface="+mj-lt"/>
                <a:cs typeface="Courier New" pitchFamily="49" charset="0"/>
              </a:rPr>
              <a:t>r</a:t>
            </a:r>
          </a:p>
          <a:p>
            <a:pPr algn="ctr"/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3200" b="1" dirty="0">
                <a:latin typeface="Courier New" pitchFamily="49" charset="0"/>
                <a:cs typeface="Courier New" pitchFamily="49" charset="0"/>
              </a:rPr>
              <a:t>Vector&lt;</a:t>
            </a:r>
            <a:r>
              <a:rPr lang="en-US" sz="3200" b="1" dirty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vec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Creation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450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495300" y="1244600"/>
            <a:ext cx="8153400" cy="681038"/>
            <a:chOff x="288" y="1103"/>
            <a:chExt cx="5136" cy="429"/>
          </a:xfrm>
        </p:grpSpPr>
        <p:sp>
          <p:nvSpPr>
            <p:cNvPr id="3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vec.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size</a:t>
              </a:r>
              <a:r>
                <a:rPr lang="en-US" sz="2400" dirty="0">
                  <a:latin typeface="Courier New" charset="0"/>
                </a:rPr>
                <a:t>()</a:t>
              </a:r>
            </a:p>
          </p:txBody>
        </p:sp>
        <p:sp>
          <p:nvSpPr>
            <p:cNvPr id="3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Returns the number of elements in the vector.</a:t>
              </a: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495300" y="1892300"/>
            <a:ext cx="8153400" cy="693738"/>
            <a:chOff x="288" y="1511"/>
            <a:chExt cx="5136" cy="437"/>
          </a:xfrm>
        </p:grpSpPr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vec.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isEmpty</a:t>
              </a:r>
              <a:r>
                <a:rPr lang="en-US" sz="2400" dirty="0">
                  <a:latin typeface="Courier New" charset="0"/>
                </a:rPr>
                <a:t>()</a:t>
              </a:r>
            </a:p>
          </p:txBody>
        </p:sp>
        <p:sp>
          <p:nvSpPr>
            <p:cNvPr id="41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Returns </a:t>
              </a:r>
              <a:r>
                <a:rPr lang="en-US">
                  <a:latin typeface="Courier New" charset="0"/>
                </a:rPr>
                <a:t>true</a:t>
              </a:r>
              <a:r>
                <a:rPr lang="en-US" sz="2000" b="0"/>
                <a:t> if the vector is empty.  </a:t>
              </a:r>
            </a:p>
          </p:txBody>
        </p:sp>
      </p:grpSp>
      <p:grpSp>
        <p:nvGrpSpPr>
          <p:cNvPr id="42" name="Group 11"/>
          <p:cNvGrpSpPr>
            <a:grpSpLocks/>
          </p:cNvGrpSpPr>
          <p:nvPr/>
        </p:nvGrpSpPr>
        <p:grpSpPr bwMode="auto">
          <a:xfrm>
            <a:off x="495300" y="2552700"/>
            <a:ext cx="8153400" cy="693738"/>
            <a:chOff x="288" y="1927"/>
            <a:chExt cx="5136" cy="437"/>
          </a:xfrm>
        </p:grpSpPr>
        <p:sp>
          <p:nvSpPr>
            <p:cNvPr id="43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44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vec</a:t>
              </a:r>
              <a:r>
                <a:rPr lang="en-US" sz="2400" dirty="0">
                  <a:latin typeface="Courier New" charset="0"/>
                </a:rPr>
                <a:t>[i]</a:t>
              </a:r>
            </a:p>
          </p:txBody>
        </p:sp>
        <p:sp>
          <p:nvSpPr>
            <p:cNvPr id="45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Selects the </a:t>
              </a:r>
              <a:r>
                <a:rPr lang="en-US">
                  <a:latin typeface="Courier New" charset="0"/>
                </a:rPr>
                <a:t>i</a:t>
              </a:r>
              <a:r>
                <a:rPr lang="en-US" sz="2000" b="0" baseline="30000"/>
                <a:t>th</a:t>
              </a:r>
              <a:r>
                <a:rPr lang="en-US" sz="2000" b="0"/>
                <a:t> element of the vector.</a:t>
              </a:r>
            </a:p>
          </p:txBody>
        </p:sp>
      </p:grpSp>
      <p:grpSp>
        <p:nvGrpSpPr>
          <p:cNvPr id="46" name="Group 15"/>
          <p:cNvGrpSpPr>
            <a:grpSpLocks/>
          </p:cNvGrpSpPr>
          <p:nvPr/>
        </p:nvGrpSpPr>
        <p:grpSpPr bwMode="auto">
          <a:xfrm>
            <a:off x="495300" y="3225800"/>
            <a:ext cx="8153400" cy="681038"/>
            <a:chOff x="288" y="1103"/>
            <a:chExt cx="5136" cy="429"/>
          </a:xfrm>
        </p:grpSpPr>
        <p:sp>
          <p:nvSpPr>
            <p:cNvPr id="47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vec.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add</a:t>
              </a:r>
              <a:r>
                <a:rPr lang="en-US" sz="2400" dirty="0">
                  <a:latin typeface="Courier New" charset="0"/>
                </a:rPr>
                <a:t>(value)</a:t>
              </a:r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Adds a new element to the end of the vector.</a:t>
              </a:r>
            </a:p>
          </p:txBody>
        </p:sp>
      </p:grpSp>
      <p:grpSp>
        <p:nvGrpSpPr>
          <p:cNvPr id="50" name="Group 19"/>
          <p:cNvGrpSpPr>
            <a:grpSpLocks/>
          </p:cNvGrpSpPr>
          <p:nvPr/>
        </p:nvGrpSpPr>
        <p:grpSpPr bwMode="auto">
          <a:xfrm>
            <a:off x="495300" y="3873500"/>
            <a:ext cx="8153400" cy="693738"/>
            <a:chOff x="288" y="1511"/>
            <a:chExt cx="5136" cy="437"/>
          </a:xfrm>
        </p:grpSpPr>
        <p:sp>
          <p:nvSpPr>
            <p:cNvPr id="5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5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 smtClean="0">
                  <a:latin typeface="Courier New" charset="0"/>
                </a:rPr>
                <a:t>vec.</a:t>
              </a:r>
              <a:r>
                <a:rPr lang="en-US" sz="2400" b="1" dirty="0" err="1" smtClean="0">
                  <a:solidFill>
                    <a:srgbClr val="7030A0"/>
                  </a:solidFill>
                  <a:latin typeface="Courier New" charset="0"/>
                </a:rPr>
                <a:t>insert</a:t>
              </a:r>
              <a:r>
                <a:rPr lang="en-US" sz="2400" dirty="0" smtClean="0">
                  <a:latin typeface="Courier New" charset="0"/>
                </a:rPr>
                <a:t>(</a:t>
              </a:r>
              <a:r>
                <a:rPr lang="en-US" sz="2400" dirty="0">
                  <a:latin typeface="Courier New" charset="0"/>
                </a:rPr>
                <a:t>index, value)</a:t>
              </a:r>
            </a:p>
          </p:txBody>
        </p: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Inserts the value before the specified index position.</a:t>
              </a:r>
            </a:p>
          </p:txBody>
        </p:sp>
      </p:grpSp>
      <p:grpSp>
        <p:nvGrpSpPr>
          <p:cNvPr id="54" name="Group 44"/>
          <p:cNvGrpSpPr>
            <a:grpSpLocks/>
          </p:cNvGrpSpPr>
          <p:nvPr/>
        </p:nvGrpSpPr>
        <p:grpSpPr bwMode="auto">
          <a:xfrm>
            <a:off x="495300" y="4533900"/>
            <a:ext cx="8153400" cy="693738"/>
            <a:chOff x="312" y="2856"/>
            <a:chExt cx="5136" cy="437"/>
          </a:xfrm>
        </p:grpSpPr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 smtClean="0">
                  <a:latin typeface="Courier New" charset="0"/>
                </a:rPr>
                <a:t>vec.</a:t>
              </a:r>
              <a:r>
                <a:rPr lang="en-US" sz="2400" b="1" dirty="0" err="1" smtClean="0">
                  <a:solidFill>
                    <a:srgbClr val="7030A0"/>
                  </a:solidFill>
                  <a:latin typeface="Courier New" charset="0"/>
                </a:rPr>
                <a:t>remove</a:t>
              </a:r>
              <a:r>
                <a:rPr lang="en-US" sz="2400" dirty="0" smtClean="0">
                  <a:latin typeface="Courier New" charset="0"/>
                </a:rPr>
                <a:t>(</a:t>
              </a:r>
              <a:r>
                <a:rPr lang="en-US" sz="2400" dirty="0">
                  <a:latin typeface="Courier New" charset="0"/>
                </a:rPr>
                <a:t>index)</a:t>
              </a:r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Removes the element at the specified index.</a:t>
              </a:r>
            </a:p>
          </p:txBody>
        </p:sp>
      </p:grpSp>
      <p:grpSp>
        <p:nvGrpSpPr>
          <p:cNvPr id="58" name="Group 45"/>
          <p:cNvGrpSpPr>
            <a:grpSpLocks/>
          </p:cNvGrpSpPr>
          <p:nvPr/>
        </p:nvGrpSpPr>
        <p:grpSpPr bwMode="auto">
          <a:xfrm>
            <a:off x="495300" y="5192713"/>
            <a:ext cx="8153400" cy="693737"/>
            <a:chOff x="312" y="2856"/>
            <a:chExt cx="5136" cy="437"/>
          </a:xfrm>
        </p:grpSpPr>
        <p:sp>
          <p:nvSpPr>
            <p:cNvPr id="59" name="Rectangle 46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60" name="Text Box 47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vec.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clear</a:t>
              </a:r>
              <a:r>
                <a:rPr lang="en-US" sz="2400" dirty="0">
                  <a:latin typeface="Courier New" charset="0"/>
                </a:rPr>
                <a:t>()</a:t>
              </a:r>
            </a:p>
          </p:txBody>
        </p:sp>
        <p:sp>
          <p:nvSpPr>
            <p:cNvPr id="61" name="Text Box 48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Removes all elements from the vector.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4834" y="6330462"/>
            <a:ext cx="831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exhaustive list </a:t>
            </a:r>
            <a:r>
              <a:rPr lang="en-US" dirty="0"/>
              <a:t>check out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stanford.edu</a:t>
            </a:r>
            <a:r>
              <a:rPr lang="en-US" dirty="0">
                <a:hlinkClick r:id="rId3"/>
              </a:rPr>
              <a:t>/~</a:t>
            </a:r>
            <a:r>
              <a:rPr lang="en-US" dirty="0" err="1">
                <a:hlinkClick r:id="rId3"/>
              </a:rPr>
              <a:t>stepp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cppdoc</a:t>
            </a:r>
            <a:r>
              <a:rPr lang="en-US" dirty="0">
                <a:hlinkClick r:id="rId3"/>
              </a:rPr>
              <a:t>/Vector-</a:t>
            </a:r>
            <a:r>
              <a:rPr lang="en-US" dirty="0" err="1">
                <a:hlinkClick r:id="rId3"/>
              </a:rPr>
              <a:t>class.html</a:t>
            </a:r>
            <a:r>
              <a:rPr lang="en-US" dirty="0">
                <a:hlinkClick r:id="rId3"/>
              </a:rPr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15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1992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62429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1992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1072444"/>
            <a:ext cx="4487333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3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46479" y="864819"/>
            <a:ext cx="4650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about Vectors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6428" y="1628146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about Grids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3299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1992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1382886"/>
            <a:ext cx="4487333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9622"/>
          <a:stretch/>
        </p:blipFill>
        <p:spPr>
          <a:xfrm>
            <a:off x="-183444" y="3685820"/>
            <a:ext cx="2610555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76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1992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1693328"/>
            <a:ext cx="4487333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5008"/>
          <a:stretch/>
        </p:blipFill>
        <p:spPr>
          <a:xfrm>
            <a:off x="-183444" y="3685820"/>
            <a:ext cx="3866444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5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0453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1989659"/>
            <a:ext cx="4487333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39408"/>
          <a:stretch/>
        </p:blipFill>
        <p:spPr>
          <a:xfrm>
            <a:off x="-183444" y="3685820"/>
            <a:ext cx="5207000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7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1992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2300101"/>
            <a:ext cx="4487333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331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583" y="1044223"/>
            <a:ext cx="404532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Vector&lt;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&gt; magic;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(4);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(8);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(15);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magic.add</a:t>
            </a:r>
            <a:r>
              <a:rPr lang="en-US" sz="2000" dirty="0" smtClean="0">
                <a:latin typeface="Andale Mono"/>
                <a:cs typeface="Andale Mono"/>
              </a:rPr>
              <a:t>(16);</a:t>
            </a:r>
          </a:p>
          <a:p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magic[2] &lt;&lt; </a:t>
            </a:r>
            <a:r>
              <a:rPr lang="en-US" sz="2000" dirty="0" err="1" smtClean="0">
                <a:latin typeface="Andale Mono"/>
                <a:cs typeface="Andale Mono"/>
              </a:rPr>
              <a:t>endl</a:t>
            </a:r>
            <a:r>
              <a:rPr lang="en-US" sz="2000" dirty="0" smtClean="0">
                <a:latin typeface="Andale Mono"/>
                <a:cs typeface="Andale Mono"/>
              </a:rPr>
              <a:t>;</a:t>
            </a:r>
          </a:p>
          <a:p>
            <a:endParaRPr lang="en-US" sz="2000" dirty="0">
              <a:latin typeface="Andale Mono"/>
              <a:cs typeface="Andale Mono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0778" y="2596432"/>
            <a:ext cx="5207000" cy="381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4103" t="30216" r="24607" b="32554"/>
          <a:stretch/>
        </p:blipFill>
        <p:spPr>
          <a:xfrm rot="10800000">
            <a:off x="3674697" y="3136221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318000" y="1270000"/>
            <a:ext cx="2455334" cy="67733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48111" y="776113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966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289" y="4639734"/>
            <a:ext cx="33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29221" y="4628446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965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289" y="4639734"/>
            <a:ext cx="33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29221" y="4628446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0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4103" t="30216" r="24607" b="32554"/>
          <a:stretch/>
        </p:blipFill>
        <p:spPr>
          <a:xfrm rot="10800000">
            <a:off x="1558030" y="3249110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16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289" y="4639734"/>
            <a:ext cx="33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29221" y="4628446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4103" t="30216" r="24607" b="32554"/>
          <a:stretch/>
        </p:blipFill>
        <p:spPr>
          <a:xfrm rot="10800000">
            <a:off x="2926808" y="3234999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715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289" y="4639734"/>
            <a:ext cx="33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29221" y="4628446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4103" t="30216" r="24607" b="32554"/>
          <a:stretch/>
        </p:blipFill>
        <p:spPr>
          <a:xfrm rot="10800000">
            <a:off x="4337919" y="3206777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6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Vector Example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4138" y="1425223"/>
            <a:ext cx="64951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ndale Mono"/>
                <a:cs typeface="Andale Mono"/>
              </a:rPr>
              <a:t>for(</a:t>
            </a:r>
            <a:r>
              <a:rPr lang="en-US" sz="2000" dirty="0" err="1" smtClean="0">
                <a:latin typeface="Andale Mono"/>
                <a:cs typeface="Andale Mono"/>
              </a:rPr>
              <a:t>int</a:t>
            </a:r>
            <a:r>
              <a:rPr lang="en-US" sz="2000" dirty="0" smtClean="0">
                <a:latin typeface="Andale Mono"/>
                <a:cs typeface="Andale Mono"/>
              </a:rPr>
              <a:t>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= 0;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 &lt; </a:t>
            </a:r>
            <a:r>
              <a:rPr lang="en-US" sz="2000" dirty="0" err="1" smtClean="0">
                <a:latin typeface="Andale Mono"/>
                <a:cs typeface="Andale Mono"/>
              </a:rPr>
              <a:t>magic.length</a:t>
            </a:r>
            <a:r>
              <a:rPr lang="en-US" sz="2000" dirty="0" smtClean="0">
                <a:latin typeface="Andale Mono"/>
                <a:cs typeface="Andale Mono"/>
              </a:rPr>
              <a:t>(); 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++) {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   </a:t>
            </a:r>
            <a:r>
              <a:rPr lang="en-US" sz="2000" dirty="0" err="1" smtClean="0">
                <a:latin typeface="Andale Mono"/>
                <a:cs typeface="Andale Mono"/>
              </a:rPr>
              <a:t>cout</a:t>
            </a:r>
            <a:r>
              <a:rPr lang="en-US" sz="2000" dirty="0" smtClean="0">
                <a:latin typeface="Andale Mono"/>
                <a:cs typeface="Andale Mono"/>
              </a:rPr>
              <a:t> &lt;&lt; magic[</a:t>
            </a:r>
            <a:r>
              <a:rPr lang="en-US" sz="2000" dirty="0" err="1" smtClean="0">
                <a:latin typeface="Andale Mono"/>
                <a:cs typeface="Andale Mono"/>
              </a:rPr>
              <a:t>i</a:t>
            </a:r>
            <a:r>
              <a:rPr lang="en-US" sz="2000" dirty="0" smtClean="0">
                <a:latin typeface="Andale Mono"/>
                <a:cs typeface="Andale Mono"/>
              </a:rPr>
              <a:t>]</a:t>
            </a:r>
          </a:p>
          <a:p>
            <a:r>
              <a:rPr lang="en-US" sz="2000" dirty="0" smtClean="0">
                <a:latin typeface="Andale Mono"/>
                <a:cs typeface="Andale Mono"/>
              </a:rPr>
              <a:t>}</a:t>
            </a:r>
            <a:endParaRPr lang="en-US" sz="2000" dirty="0">
              <a:latin typeface="Andale Mono"/>
              <a:cs typeface="Andale Mon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" r="24301"/>
          <a:stretch/>
        </p:blipFill>
        <p:spPr>
          <a:xfrm>
            <a:off x="-183444" y="3685820"/>
            <a:ext cx="6505222" cy="3041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1719" y="365073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777" y="4783668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757674" y="3591465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8288" y="4752624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45465" y="4763913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7741" y="3560421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4421" y="4775202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76696" y="352937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334" y="3386666"/>
            <a:ext cx="80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agic: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1289" y="4639734"/>
            <a:ext cx="33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029221" y="4628446"/>
            <a:ext cx="3926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34103" t="30216" r="24607" b="32554"/>
          <a:stretch/>
        </p:blipFill>
        <p:spPr>
          <a:xfrm rot="10800000">
            <a:off x="5607919" y="3164443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6005" y="431505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716" y="369881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175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1991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78" y="1661160"/>
            <a:ext cx="8222512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Grid&lt;type&gt;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151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5791200" cy="4490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Grid&lt;type&gt;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862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5281" y="1349038"/>
            <a:ext cx="819912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is it?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Advanced 2D array.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Think spread sheets,  game boards</a:t>
            </a:r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/>
            <a:endParaRPr lang="en-US" sz="3200" dirty="0" smtClean="0"/>
          </a:p>
          <a:p>
            <a:pPr marL="228600" indent="-228600"/>
            <a:r>
              <a:rPr lang="en-US" sz="3000" dirty="0" smtClean="0"/>
              <a:t>Important </a:t>
            </a:r>
            <a:r>
              <a:rPr lang="en-US" sz="3000" dirty="0"/>
              <a:t>Details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constructor makes a grid of size 0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Doesn’t support “ragged right”.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Bounds checks</a:t>
            </a:r>
          </a:p>
          <a:p>
            <a:pPr marL="742950" indent="-514350">
              <a:buFont typeface="Arial" pitchFamily="34" charset="0"/>
              <a:buChar char="•"/>
            </a:pP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Knows its size.</a:t>
            </a:r>
            <a:endParaRPr lang="en-US" sz="2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Grid Overview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772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2011501"/>
            <a:ext cx="632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Grid&lt;</a:t>
            </a:r>
            <a:r>
              <a:rPr lang="en-US" sz="3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&gt; grid;</a:t>
            </a:r>
          </a:p>
          <a:p>
            <a:pPr algn="ctr"/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3200" dirty="0">
                <a:latin typeface="+mj-lt"/>
                <a:cs typeface="Courier New" pitchFamily="49" charset="0"/>
              </a:rPr>
              <a:t>o</a:t>
            </a:r>
            <a:r>
              <a:rPr lang="en-US" sz="3200" dirty="0" smtClean="0">
                <a:latin typeface="+mj-lt"/>
                <a:cs typeface="Courier New" pitchFamily="49" charset="0"/>
              </a:rPr>
              <a:t>r</a:t>
            </a:r>
          </a:p>
          <a:p>
            <a:pPr algn="ctr"/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Grid&lt;</a:t>
            </a:r>
            <a:r>
              <a:rPr lang="en-US" sz="32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&gt; grid(3, 4);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Grid Creation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1612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320" y="466985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95300" y="1544637"/>
            <a:ext cx="8153400" cy="681038"/>
            <a:chOff x="288" y="1103"/>
            <a:chExt cx="5136" cy="429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grid.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numRows</a:t>
              </a:r>
              <a:r>
                <a:rPr lang="en-US" sz="2400" dirty="0">
                  <a:latin typeface="Courier New" charset="0"/>
                </a:rPr>
                <a:t>()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Returns the number of rows in the grid.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95300" y="2192337"/>
            <a:ext cx="8153400" cy="693738"/>
            <a:chOff x="288" y="1511"/>
            <a:chExt cx="5136" cy="437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grid.</a:t>
              </a:r>
              <a:r>
                <a:rPr lang="en-US" sz="2400" b="1" dirty="0" err="1">
                  <a:solidFill>
                    <a:srgbClr val="7030A0"/>
                  </a:solidFill>
                  <a:latin typeface="Courier New" charset="0"/>
                </a:rPr>
                <a:t>numCols</a:t>
              </a:r>
              <a:r>
                <a:rPr lang="en-US" sz="2400" dirty="0">
                  <a:latin typeface="Courier New" charset="0"/>
                </a:rPr>
                <a:t>()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Returns the number of columns in the grid.  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95300" y="2852737"/>
            <a:ext cx="8153400" cy="693738"/>
            <a:chOff x="288" y="1927"/>
            <a:chExt cx="5136" cy="437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ourier New" charset="0"/>
                </a:rPr>
                <a:t>grid[i][j]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Selects the element in the </a:t>
              </a:r>
              <a:r>
                <a:rPr lang="en-US">
                  <a:latin typeface="Courier New" charset="0"/>
                </a:rPr>
                <a:t>i</a:t>
              </a:r>
              <a:r>
                <a:rPr lang="en-US" sz="2000" b="0" baseline="30000"/>
                <a:t>th</a:t>
              </a:r>
              <a:r>
                <a:rPr lang="en-US" sz="2000" b="0"/>
                <a:t> row and </a:t>
              </a:r>
              <a:r>
                <a:rPr lang="en-US">
                  <a:latin typeface="Courier New" charset="0"/>
                </a:rPr>
                <a:t>j</a:t>
              </a:r>
              <a:r>
                <a:rPr lang="en-US" sz="2000" b="0" baseline="30000"/>
                <a:t>th</a:t>
              </a:r>
              <a:r>
                <a:rPr lang="en-US" sz="2000" b="0"/>
                <a:t> column.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95300" y="3525837"/>
            <a:ext cx="8153400" cy="681038"/>
            <a:chOff x="288" y="1103"/>
            <a:chExt cx="5136" cy="429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g</a:t>
              </a:r>
              <a:r>
                <a:rPr lang="en-US" sz="2400" dirty="0" err="1" smtClean="0">
                  <a:latin typeface="Courier New" charset="0"/>
                </a:rPr>
                <a:t>rid.</a:t>
              </a:r>
              <a:r>
                <a:rPr lang="en-US" sz="2400" b="1" dirty="0" err="1" smtClean="0">
                  <a:solidFill>
                    <a:srgbClr val="7030A0"/>
                  </a:solidFill>
                  <a:latin typeface="Courier New" charset="0"/>
                </a:rPr>
                <a:t>resize</a:t>
              </a:r>
              <a:r>
                <a:rPr lang="en-US" sz="2400" dirty="0" smtClean="0">
                  <a:latin typeface="Courier New" charset="0"/>
                </a:rPr>
                <a:t>(rows</a:t>
              </a:r>
              <a:r>
                <a:rPr lang="en-US" sz="2400" dirty="0">
                  <a:latin typeface="Courier New" charset="0"/>
                </a:rPr>
                <a:t>, cols)</a:t>
              </a: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/>
                <a:t>Changes the dimensions of the grid and clears any previous contents.</a:t>
              </a:r>
            </a:p>
          </p:txBody>
        </p:sp>
      </p:grpSp>
      <p:grpSp>
        <p:nvGrpSpPr>
          <p:cNvPr id="22" name="Group 36"/>
          <p:cNvGrpSpPr>
            <a:grpSpLocks/>
          </p:cNvGrpSpPr>
          <p:nvPr/>
        </p:nvGrpSpPr>
        <p:grpSpPr bwMode="auto">
          <a:xfrm>
            <a:off x="495300" y="4184650"/>
            <a:ext cx="8153400" cy="681037"/>
            <a:chOff x="288" y="1103"/>
            <a:chExt cx="5136" cy="429"/>
          </a:xfrm>
        </p:grpSpPr>
        <p:sp>
          <p:nvSpPr>
            <p:cNvPr id="23" name="Rectangle 37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Courier New" charset="0"/>
              </a:endParaRPr>
            </a:p>
          </p:txBody>
        </p:sp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ourier New" charset="0"/>
                </a:rPr>
                <a:t>g</a:t>
              </a:r>
              <a:r>
                <a:rPr lang="en-US" sz="2400" dirty="0" err="1" smtClean="0">
                  <a:latin typeface="Courier New" charset="0"/>
                </a:rPr>
                <a:t>rid.</a:t>
              </a:r>
              <a:r>
                <a:rPr lang="en-US" sz="2400" b="1" dirty="0" err="1" smtClean="0">
                  <a:solidFill>
                    <a:srgbClr val="7030A0"/>
                  </a:solidFill>
                  <a:latin typeface="Courier New" charset="0"/>
                </a:rPr>
                <a:t>inBounds</a:t>
              </a:r>
              <a:r>
                <a:rPr lang="en-US" sz="2400" dirty="0" smtClean="0">
                  <a:latin typeface="Courier New" charset="0"/>
                </a:rPr>
                <a:t>(row</a:t>
              </a:r>
              <a:r>
                <a:rPr lang="en-US" sz="2400" dirty="0">
                  <a:latin typeface="Courier New" charset="0"/>
                </a:rPr>
                <a:t>, col)</a:t>
              </a:r>
            </a:p>
          </p:txBody>
        </p:sp>
        <p:sp>
          <p:nvSpPr>
            <p:cNvPr id="25" name="Text Box 39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0" dirty="0"/>
                <a:t>Returns </a:t>
              </a:r>
              <a:r>
                <a:rPr lang="en-US" dirty="0">
                  <a:latin typeface="Courier New" charset="0"/>
                </a:rPr>
                <a:t>true</a:t>
              </a:r>
              <a:r>
                <a:rPr lang="en-US" sz="2000" b="0" dirty="0"/>
                <a:t> if the specified row </a:t>
              </a:r>
              <a:r>
                <a:rPr lang="en-US" sz="2000" dirty="0"/>
                <a:t>,</a:t>
              </a:r>
              <a:r>
                <a:rPr lang="en-US" sz="2000" b="0" dirty="0" smtClean="0"/>
                <a:t> </a:t>
              </a:r>
              <a:r>
                <a:rPr lang="en-US" sz="2000" b="0" dirty="0"/>
                <a:t>column position is within the grid.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Grid Methods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707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5281" y="1295400"/>
            <a:ext cx="81991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000" dirty="0" smtClean="0"/>
              <a:t>Defined as Classes</a:t>
            </a:r>
          </a:p>
          <a:p>
            <a:pPr lvl="1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This means they have constructors and member functions</a:t>
            </a:r>
          </a:p>
          <a:p>
            <a:pPr marL="971550" lvl="1" indent="-514350">
              <a:buFont typeface="Wingdings" pitchFamily="2" charset="2"/>
              <a:buChar char="v"/>
            </a:pPr>
            <a:endParaRPr lang="en-US" sz="3000" dirty="0"/>
          </a:p>
          <a:p>
            <a:pPr marL="457200" indent="-457200">
              <a:buFont typeface="+mj-lt"/>
              <a:buAutoNum type="arabicPeriod"/>
            </a:pPr>
            <a:r>
              <a:rPr lang="en-US" sz="3000" dirty="0" smtClean="0"/>
              <a:t>Templatized</a:t>
            </a:r>
          </a:p>
          <a:p>
            <a:pPr lvl="1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They have a mechanism for collecting different variable types</a:t>
            </a:r>
          </a:p>
          <a:p>
            <a:pPr marL="971550" lvl="1" indent="-514350">
              <a:buFont typeface="Wingdings" pitchFamily="2" charset="2"/>
              <a:buChar char="v"/>
            </a:pPr>
            <a:endParaRPr lang="en-US" sz="3000" dirty="0"/>
          </a:p>
          <a:p>
            <a:pPr marL="457200" indent="-457200">
              <a:buFont typeface="+mj-lt"/>
              <a:buAutoNum type="arabicPeriod"/>
            </a:pPr>
            <a:r>
              <a:rPr lang="en-US" sz="3000" dirty="0" smtClean="0"/>
              <a:t>Deep copy assignment</a:t>
            </a:r>
          </a:p>
          <a:p>
            <a:pPr lvl="1"/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Often pass </a:t>
            </a:r>
            <a:r>
              <a:rPr lang="en-US" sz="2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them by reference!</a:t>
            </a:r>
          </a:p>
          <a:p>
            <a:pPr marL="971550" lvl="1" indent="-514350">
              <a:buFont typeface="Wingdings" pitchFamily="2" charset="2"/>
              <a:buChar char="v"/>
            </a:pPr>
            <a:endParaRPr lang="en-US" sz="3000" dirty="0"/>
          </a:p>
          <a:p>
            <a:pPr marL="514350" indent="-514350">
              <a:buFont typeface="Wingdings" pitchFamily="2" charset="2"/>
              <a:buChar char="v"/>
            </a:pP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Collections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478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00400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0054" y="152400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numbers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77144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054" y="1524000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30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numbers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290" name="Picture 2" descr="http://images.dpchallenge.com/images_challenge/0-999/721/800/Copyrighted_Image_Reuse_Prohibited_5796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819400"/>
            <a:ext cx="5476875" cy="31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36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00400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48013" y="1600200"/>
            <a:ext cx="66479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&gt;&gt;</a:t>
            </a:r>
            <a:r>
              <a:rPr lang="en-US" sz="30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numbers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508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8013" y="1600200"/>
            <a:ext cx="6878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0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&gt; &gt;</a:t>
            </a:r>
            <a:r>
              <a:rPr lang="en-US" sz="30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numbers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2" descr="http://images.dpchallenge.com/images_challenge/0-999/721/800/Copyrighted_Image_Reuse_Prohibited_5796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819400"/>
            <a:ext cx="5476875" cy="31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109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00400"/>
            <a:ext cx="2857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4800" y="1847273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myFunction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8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gridParam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3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371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1847273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myFunction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Grid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8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&gt; &amp;</a:t>
            </a:r>
            <a:r>
              <a:rPr lang="en-US" sz="2800" b="1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gridParam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2" descr="http://images.dpchallenge.com/images_challenge/0-999/721/800/Copyrighted_Image_Reuse_Prohibited_5796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819400"/>
            <a:ext cx="5476875" cy="31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Common Pitfalls 3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018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9716" y="369881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2896" y="282113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CS106B Game 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04" t="5717" r="5867" b="9404"/>
          <a:stretch/>
        </p:blipFill>
        <p:spPr>
          <a:xfrm>
            <a:off x="1406507" y="873891"/>
            <a:ext cx="6213210" cy="59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Chris\Downloads\downloa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05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4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ervi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12054" r="21125" b="3580"/>
          <a:stretch/>
        </p:blipFill>
        <p:spPr>
          <a:xfrm>
            <a:off x="1051367" y="1005873"/>
            <a:ext cx="6661622" cy="55469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Velociraptor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Safety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0391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9144000" cy="838200"/>
          </a:xfrm>
          <a:noFill/>
          <a:ln/>
        </p:spPr>
        <p:txBody>
          <a:bodyPr/>
          <a:lstStyle/>
          <a:p>
            <a:pPr algn="l"/>
            <a:r>
              <a:rPr lang="en-US" sz="4000" dirty="0" smtClean="0"/>
              <a:t>CS106B helps with life skills</a:t>
            </a:r>
            <a:endParaRPr lang="en-US" sz="4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914400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Life Skills on the Board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124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217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Vectors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738215" y="4478305"/>
            <a:ext cx="910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Grids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3562" y="3506117"/>
            <a:ext cx="1238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Raptors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457" y="5288872"/>
            <a:ext cx="96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 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8129" y="72965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46479" y="864819"/>
            <a:ext cx="46502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about Vectors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36428" y="1628146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about Grids</a:t>
            </a:r>
            <a:endParaRPr lang="en-US" sz="3200" dirty="0">
              <a:latin typeface="Chalkboard"/>
              <a:cs typeface="Chalkboard"/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 rot="626233">
            <a:off x="6194776" y="3683000"/>
            <a:ext cx="1792111" cy="9144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Ready for Life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7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154" y="0"/>
            <a:ext cx="10303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08 at 1.31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5"/>
          <a:stretch/>
        </p:blipFill>
        <p:spPr>
          <a:xfrm>
            <a:off x="554054" y="1905394"/>
            <a:ext cx="7979313" cy="355324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411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08 at 1.31.2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5"/>
          <a:stretch/>
        </p:blipFill>
        <p:spPr>
          <a:xfrm>
            <a:off x="554054" y="1905394"/>
            <a:ext cx="7979313" cy="355324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Helper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7731" y="1901011"/>
            <a:ext cx="860290" cy="423291"/>
          </a:xfrm>
          <a:prstGeom prst="roundRect">
            <a:avLst/>
          </a:prstGeom>
          <a:solidFill>
            <a:srgbClr val="D99694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4075" y="1545986"/>
            <a:ext cx="318593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Function that returns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6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1469</Words>
  <Application>Microsoft Macintosh PowerPoint</Application>
  <PresentationFormat>On-screen Show (4:3)</PresentationFormat>
  <Paragraphs>463</Paragraphs>
  <Slides>75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CS106B helps with life skills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74</cp:revision>
  <dcterms:created xsi:type="dcterms:W3CDTF">2016-01-07T18:32:11Z</dcterms:created>
  <dcterms:modified xsi:type="dcterms:W3CDTF">2016-01-08T11:25:20Z</dcterms:modified>
</cp:coreProperties>
</file>